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45" d="100"/>
          <a:sy n="45" d="100"/>
        </p:scale>
        <p:origin x="54" y="4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26D8FD7-3969-4D77-8773-0F7646D6C1A8}"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2C3AD5-74F3-4314-A22E-695B69429129}" type="slidenum">
              <a:rPr lang="en-US" smtClean="0"/>
              <a:t>‹#›</a:t>
            </a:fld>
            <a:endParaRPr lang="en-US"/>
          </a:p>
        </p:txBody>
      </p:sp>
    </p:spTree>
    <p:extLst>
      <p:ext uri="{BB962C8B-B14F-4D97-AF65-F5344CB8AC3E}">
        <p14:creationId xmlns:p14="http://schemas.microsoft.com/office/powerpoint/2010/main" val="269466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26D8FD7-3969-4D77-8773-0F7646D6C1A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2C3AD5-74F3-4314-A22E-695B69429129}" type="slidenum">
              <a:rPr lang="en-US" smtClean="0"/>
              <a:t>‹#›</a:t>
            </a:fld>
            <a:endParaRPr lang="en-US"/>
          </a:p>
        </p:txBody>
      </p:sp>
    </p:spTree>
    <p:extLst>
      <p:ext uri="{BB962C8B-B14F-4D97-AF65-F5344CB8AC3E}">
        <p14:creationId xmlns:p14="http://schemas.microsoft.com/office/powerpoint/2010/main" val="3055599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26D8FD7-3969-4D77-8773-0F7646D6C1A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2C3AD5-74F3-4314-A22E-695B69429129}" type="slidenum">
              <a:rPr lang="en-US" smtClean="0"/>
              <a:t>‹#›</a:t>
            </a:fld>
            <a:endParaRPr lang="en-US"/>
          </a:p>
        </p:txBody>
      </p:sp>
    </p:spTree>
    <p:extLst>
      <p:ext uri="{BB962C8B-B14F-4D97-AF65-F5344CB8AC3E}">
        <p14:creationId xmlns:p14="http://schemas.microsoft.com/office/powerpoint/2010/main" val="17268515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26D8FD7-3969-4D77-8773-0F7646D6C1A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2C3AD5-74F3-4314-A22E-695B69429129}" type="slidenum">
              <a:rPr lang="en-US" smtClean="0"/>
              <a:t>‹#›</a:t>
            </a:fld>
            <a:endParaRPr lang="en-US"/>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1541395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26D8FD7-3969-4D77-8773-0F7646D6C1A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2C3AD5-74F3-4314-A22E-695B69429129}" type="slidenum">
              <a:rPr lang="en-US" smtClean="0"/>
              <a:t>‹#›</a:t>
            </a:fld>
            <a:endParaRPr lang="en-US"/>
          </a:p>
        </p:txBody>
      </p:sp>
    </p:spTree>
    <p:extLst>
      <p:ext uri="{BB962C8B-B14F-4D97-AF65-F5344CB8AC3E}">
        <p14:creationId xmlns:p14="http://schemas.microsoft.com/office/powerpoint/2010/main" val="20939547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26D8FD7-3969-4D77-8773-0F7646D6C1A8}" type="datetimeFigureOut">
              <a:rPr lang="en-US" smtClean="0"/>
              <a:t>10/1/2020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2C3AD5-74F3-4314-A22E-695B69429129}" type="slidenum">
              <a:rPr lang="en-US" smtClean="0"/>
              <a:t>‹#›</a:t>
            </a:fld>
            <a:endParaRPr lang="en-US"/>
          </a:p>
        </p:txBody>
      </p:sp>
    </p:spTree>
    <p:extLst>
      <p:ext uri="{BB962C8B-B14F-4D97-AF65-F5344CB8AC3E}">
        <p14:creationId xmlns:p14="http://schemas.microsoft.com/office/powerpoint/2010/main" val="32346591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D26D8FD7-3969-4D77-8773-0F7646D6C1A8}" type="datetimeFigureOut">
              <a:rPr lang="en-US" smtClean="0"/>
              <a:t>10/1/2020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2C3AD5-74F3-4314-A22E-695B69429129}" type="slidenum">
              <a:rPr lang="en-US" smtClean="0"/>
              <a:t>‹#›</a:t>
            </a:fld>
            <a:endParaRPr lang="en-US"/>
          </a:p>
        </p:txBody>
      </p:sp>
    </p:spTree>
    <p:extLst>
      <p:ext uri="{BB962C8B-B14F-4D97-AF65-F5344CB8AC3E}">
        <p14:creationId xmlns:p14="http://schemas.microsoft.com/office/powerpoint/2010/main" val="29302958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6D8FD7-3969-4D77-8773-0F7646D6C1A8}"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2C3AD5-74F3-4314-A22E-695B69429129}" type="slidenum">
              <a:rPr lang="en-US" smtClean="0"/>
              <a:t>‹#›</a:t>
            </a:fld>
            <a:endParaRPr lang="en-US"/>
          </a:p>
        </p:txBody>
      </p:sp>
    </p:spTree>
    <p:extLst>
      <p:ext uri="{BB962C8B-B14F-4D97-AF65-F5344CB8AC3E}">
        <p14:creationId xmlns:p14="http://schemas.microsoft.com/office/powerpoint/2010/main" val="20200518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6D8FD7-3969-4D77-8773-0F7646D6C1A8}"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2C3AD5-74F3-4314-A22E-695B69429129}" type="slidenum">
              <a:rPr lang="en-US" smtClean="0"/>
              <a:t>‹#›</a:t>
            </a:fld>
            <a:endParaRPr lang="en-US"/>
          </a:p>
        </p:txBody>
      </p:sp>
    </p:spTree>
    <p:extLst>
      <p:ext uri="{BB962C8B-B14F-4D97-AF65-F5344CB8AC3E}">
        <p14:creationId xmlns:p14="http://schemas.microsoft.com/office/powerpoint/2010/main" val="1473033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26D8FD7-3969-4D77-8773-0F7646D6C1A8}"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2C3AD5-74F3-4314-A22E-695B69429129}" type="slidenum">
              <a:rPr lang="en-US" smtClean="0"/>
              <a:t>‹#›</a:t>
            </a:fld>
            <a:endParaRPr lang="en-US"/>
          </a:p>
        </p:txBody>
      </p:sp>
    </p:spTree>
    <p:extLst>
      <p:ext uri="{BB962C8B-B14F-4D97-AF65-F5344CB8AC3E}">
        <p14:creationId xmlns:p14="http://schemas.microsoft.com/office/powerpoint/2010/main" val="38709640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26D8FD7-3969-4D77-8773-0F7646D6C1A8}"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2C3AD5-74F3-4314-A22E-695B69429129}" type="slidenum">
              <a:rPr lang="en-US" smtClean="0"/>
              <a:t>‹#›</a:t>
            </a:fld>
            <a:endParaRPr lang="en-US"/>
          </a:p>
        </p:txBody>
      </p:sp>
    </p:spTree>
    <p:extLst>
      <p:ext uri="{BB962C8B-B14F-4D97-AF65-F5344CB8AC3E}">
        <p14:creationId xmlns:p14="http://schemas.microsoft.com/office/powerpoint/2010/main" val="529172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26D8FD7-3969-4D77-8773-0F7646D6C1A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2C3AD5-74F3-4314-A22E-695B69429129}" type="slidenum">
              <a:rPr lang="en-US" smtClean="0"/>
              <a:t>‹#›</a:t>
            </a:fld>
            <a:endParaRPr lang="en-US"/>
          </a:p>
        </p:txBody>
      </p:sp>
    </p:spTree>
    <p:extLst>
      <p:ext uri="{BB962C8B-B14F-4D97-AF65-F5344CB8AC3E}">
        <p14:creationId xmlns:p14="http://schemas.microsoft.com/office/powerpoint/2010/main" val="11695903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26D8FD7-3969-4D77-8773-0F7646D6C1A8}" type="datetimeFigureOut">
              <a:rPr lang="en-US" smtClean="0"/>
              <a:t>10/1/2020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2C3AD5-74F3-4314-A22E-695B69429129}" type="slidenum">
              <a:rPr lang="en-US" smtClean="0"/>
              <a:t>‹#›</a:t>
            </a:fld>
            <a:endParaRPr lang="en-US"/>
          </a:p>
        </p:txBody>
      </p:sp>
    </p:spTree>
    <p:extLst>
      <p:ext uri="{BB962C8B-B14F-4D97-AF65-F5344CB8AC3E}">
        <p14:creationId xmlns:p14="http://schemas.microsoft.com/office/powerpoint/2010/main" val="2246173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26D8FD7-3969-4D77-8773-0F7646D6C1A8}" type="datetimeFigureOut">
              <a:rPr lang="en-US" smtClean="0"/>
              <a:t>10/1/2020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2C3AD5-74F3-4314-A22E-695B69429129}" type="slidenum">
              <a:rPr lang="en-US" smtClean="0"/>
              <a:t>‹#›</a:t>
            </a:fld>
            <a:endParaRPr lang="en-US"/>
          </a:p>
        </p:txBody>
      </p:sp>
    </p:spTree>
    <p:extLst>
      <p:ext uri="{BB962C8B-B14F-4D97-AF65-F5344CB8AC3E}">
        <p14:creationId xmlns:p14="http://schemas.microsoft.com/office/powerpoint/2010/main" val="271475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6D8FD7-3969-4D77-8773-0F7646D6C1A8}" type="datetimeFigureOut">
              <a:rPr lang="en-US" smtClean="0"/>
              <a:t>10/1/2020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2C3AD5-74F3-4314-A22E-695B69429129}" type="slidenum">
              <a:rPr lang="en-US" smtClean="0"/>
              <a:t>‹#›</a:t>
            </a:fld>
            <a:endParaRPr lang="en-US"/>
          </a:p>
        </p:txBody>
      </p:sp>
    </p:spTree>
    <p:extLst>
      <p:ext uri="{BB962C8B-B14F-4D97-AF65-F5344CB8AC3E}">
        <p14:creationId xmlns:p14="http://schemas.microsoft.com/office/powerpoint/2010/main" val="12427692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26D8FD7-3969-4D77-8773-0F7646D6C1A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2C3AD5-74F3-4314-A22E-695B69429129}" type="slidenum">
              <a:rPr lang="en-US" smtClean="0"/>
              <a:t>‹#›</a:t>
            </a:fld>
            <a:endParaRPr lang="en-US"/>
          </a:p>
        </p:txBody>
      </p:sp>
    </p:spTree>
    <p:extLst>
      <p:ext uri="{BB962C8B-B14F-4D97-AF65-F5344CB8AC3E}">
        <p14:creationId xmlns:p14="http://schemas.microsoft.com/office/powerpoint/2010/main" val="21509645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26D8FD7-3969-4D77-8773-0F7646D6C1A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2C3AD5-74F3-4314-A22E-695B69429129}" type="slidenum">
              <a:rPr lang="en-US" smtClean="0"/>
              <a:t>‹#›</a:t>
            </a:fld>
            <a:endParaRPr lang="en-US"/>
          </a:p>
        </p:txBody>
      </p:sp>
    </p:spTree>
    <p:extLst>
      <p:ext uri="{BB962C8B-B14F-4D97-AF65-F5344CB8AC3E}">
        <p14:creationId xmlns:p14="http://schemas.microsoft.com/office/powerpoint/2010/main" val="279964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D26D8FD7-3969-4D77-8773-0F7646D6C1A8}" type="datetimeFigureOut">
              <a:rPr lang="en-US" smtClean="0"/>
              <a:t>10/1/2020</a:t>
            </a:fld>
            <a:endParaRPr lang="en-US"/>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0C2C3AD5-74F3-4314-A22E-695B69429129}" type="slidenum">
              <a:rPr lang="en-US" smtClean="0"/>
              <a:t>‹#›</a:t>
            </a:fld>
            <a:endParaRPr lang="en-US"/>
          </a:p>
        </p:txBody>
      </p:sp>
    </p:spTree>
    <p:extLst>
      <p:ext uri="{BB962C8B-B14F-4D97-AF65-F5344CB8AC3E}">
        <p14:creationId xmlns:p14="http://schemas.microsoft.com/office/powerpoint/2010/main" val="3830475462"/>
      </p:ext>
    </p:extLst>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8D498-2CDC-4E48-A1D9-B4657C9104CE}"/>
              </a:ext>
            </a:extLst>
          </p:cNvPr>
          <p:cNvSpPr>
            <a:spLocks noGrp="1"/>
          </p:cNvSpPr>
          <p:nvPr>
            <p:ph type="ctrTitle"/>
          </p:nvPr>
        </p:nvSpPr>
        <p:spPr>
          <a:xfrm>
            <a:off x="1380038" y="2080619"/>
            <a:ext cx="8825658" cy="1348381"/>
          </a:xfrm>
        </p:spPr>
        <p:txBody>
          <a:bodyPr>
            <a:normAutofit fontScale="90000"/>
          </a:bodyPr>
          <a:lstStyle/>
          <a:p>
            <a:pPr algn="ctr"/>
            <a:r>
              <a:rPr lang="ru-RU" sz="3200" b="1" dirty="0"/>
              <a:t>Поремећаји личности и остали непсихотични поремећај</a:t>
            </a:r>
            <a:r>
              <a:rPr lang="sr-Cyrl-RS" sz="3200" b="1" dirty="0"/>
              <a:t>и</a:t>
            </a:r>
            <a:br>
              <a:rPr lang="sr-Cyrl-RS" sz="3200" b="1" dirty="0"/>
            </a:br>
            <a:r>
              <a:rPr lang="sr-Cyrl-RS" sz="3200" b="1" dirty="0"/>
              <a:t>-вежбе-</a:t>
            </a:r>
            <a:br>
              <a:rPr lang="sr-Cyrl-RS" sz="3200" b="1" dirty="0"/>
            </a:br>
            <a:r>
              <a:rPr lang="sr-Cyrl-RS" sz="3200" b="1" dirty="0"/>
              <a:t>приказ случаја</a:t>
            </a:r>
            <a:endParaRPr lang="en-US" sz="3200" b="1" dirty="0"/>
          </a:p>
        </p:txBody>
      </p:sp>
      <p:sp>
        <p:nvSpPr>
          <p:cNvPr id="4" name="TextBox 3">
            <a:extLst>
              <a:ext uri="{FF2B5EF4-FFF2-40B4-BE49-F238E27FC236}">
                <a16:creationId xmlns:a16="http://schemas.microsoft.com/office/drawing/2014/main" id="{91BFDC3C-7BDD-4C58-8776-90B4CD006716}"/>
              </a:ext>
            </a:extLst>
          </p:cNvPr>
          <p:cNvSpPr txBox="1"/>
          <p:nvPr/>
        </p:nvSpPr>
        <p:spPr>
          <a:xfrm>
            <a:off x="8074441" y="5795890"/>
            <a:ext cx="4262510" cy="646331"/>
          </a:xfrm>
          <a:prstGeom prst="rect">
            <a:avLst/>
          </a:prstGeom>
          <a:noFill/>
        </p:spPr>
        <p:txBody>
          <a:bodyPr wrap="square" rtlCol="0">
            <a:spAutoFit/>
          </a:bodyPr>
          <a:lstStyle/>
          <a:p>
            <a:r>
              <a:rPr lang="sr-Cyrl-RS" dirty="0"/>
              <a:t>др Немања Мурић</a:t>
            </a:r>
          </a:p>
          <a:p>
            <a:r>
              <a:rPr lang="sr-Cyrl-RS" dirty="0"/>
              <a:t>Проф. Др Владимир Јањић</a:t>
            </a:r>
            <a:endParaRPr lang="en-US" dirty="0"/>
          </a:p>
        </p:txBody>
      </p:sp>
    </p:spTree>
    <p:extLst>
      <p:ext uri="{BB962C8B-B14F-4D97-AF65-F5344CB8AC3E}">
        <p14:creationId xmlns:p14="http://schemas.microsoft.com/office/powerpoint/2010/main" val="484039900"/>
      </p:ext>
    </p:extLst>
  </p:cSld>
  <p:clrMapOvr>
    <a:masterClrMapping/>
  </p:clrMapOvr>
  <mc:AlternateContent xmlns:mc="http://schemas.openxmlformats.org/markup-compatibility/2006" xmlns:p14="http://schemas.microsoft.com/office/powerpoint/2010/main">
    <mc:Choice Requires="p14">
      <p:transition spd="slow" p14:dur="2000" advTm="23309"/>
    </mc:Choice>
    <mc:Fallback xmlns="">
      <p:transition spd="slow" advTm="23309"/>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E5BC3E6-691A-4190-B784-E389541540DE}"/>
              </a:ext>
            </a:extLst>
          </p:cNvPr>
          <p:cNvSpPr>
            <a:spLocks noGrp="1"/>
          </p:cNvSpPr>
          <p:nvPr>
            <p:ph idx="1"/>
          </p:nvPr>
        </p:nvSpPr>
        <p:spPr>
          <a:xfrm>
            <a:off x="534572" y="393896"/>
            <a:ext cx="9515281" cy="5854504"/>
          </a:xfrm>
        </p:spPr>
        <p:txBody>
          <a:bodyPr/>
          <a:lstStyle/>
          <a:p>
            <a:r>
              <a:rPr lang="sr-Cyrl-RS" sz="2400" b="1" dirty="0">
                <a:solidFill>
                  <a:srgbClr val="FF0000"/>
                </a:solidFill>
              </a:rPr>
              <a:t>Закључак:</a:t>
            </a:r>
          </a:p>
          <a:p>
            <a:endParaRPr lang="sr-Cyrl-RS" dirty="0"/>
          </a:p>
          <a:p>
            <a:r>
              <a:rPr lang="sr-Cyrl-RS" sz="1800" b="1" dirty="0">
                <a:effectLst/>
                <a:latin typeface="Times New Roman" panose="02020603050405020304" pitchFamily="18" charset="0"/>
                <a:ea typeface="Times New Roman" panose="02020603050405020304" pitchFamily="18" charset="0"/>
              </a:rPr>
              <a:t>После психијатријско-психолошке експлорације закључено је да се ради о особи која испољава Хистрионични поремећај личности, са актуелно испољеним елементима депресивности и анксиозности, који настају реактивно, на терену доживљеног стреса.</a:t>
            </a:r>
          </a:p>
          <a:p>
            <a:r>
              <a:rPr lang="sr-Cyrl-RS" sz="1800" b="1" dirty="0">
                <a:effectLst/>
                <a:latin typeface="Times New Roman" panose="02020603050405020304" pitchFamily="18" charset="0"/>
                <a:ea typeface="Times New Roman" panose="02020603050405020304" pitchFamily="18" charset="0"/>
              </a:rPr>
              <a:t>Укључена је у психофармаколошки и психотерапијски третман. Од лекова прописане су мале дозе антидепресива ССРИ, БДЗ и хипнотик по потреби.</a:t>
            </a:r>
            <a:endParaRPr lang="en-US" sz="1800" b="1" dirty="0">
              <a:effectLst/>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3362152721"/>
      </p:ext>
    </p:extLst>
  </p:cSld>
  <p:clrMapOvr>
    <a:masterClrMapping/>
  </p:clrMapOvr>
  <mc:AlternateContent xmlns:mc="http://schemas.openxmlformats.org/markup-compatibility/2006" xmlns:p14="http://schemas.microsoft.com/office/powerpoint/2010/main">
    <mc:Choice Requires="p14">
      <p:transition spd="slow" p14:dur="2000" advTm="30154"/>
    </mc:Choice>
    <mc:Fallback xmlns="">
      <p:transition spd="slow" advTm="30154"/>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CD2A466-F2BE-4A8E-BF85-C8F080CD6265}"/>
              </a:ext>
            </a:extLst>
          </p:cNvPr>
          <p:cNvSpPr>
            <a:spLocks noGrp="1"/>
          </p:cNvSpPr>
          <p:nvPr>
            <p:ph idx="1"/>
          </p:nvPr>
        </p:nvSpPr>
        <p:spPr>
          <a:xfrm>
            <a:off x="393895" y="196948"/>
            <a:ext cx="11268221" cy="6365630"/>
          </a:xfrm>
        </p:spPr>
        <p:txBody>
          <a:bodyPr/>
          <a:lstStyle/>
          <a:p>
            <a:r>
              <a:rPr lang="sr-Cyrl-RS" dirty="0">
                <a:effectLst/>
                <a:latin typeface="Times New Roman" panose="02020603050405020304" pitchFamily="18" charset="0"/>
                <a:ea typeface="Times New Roman" panose="02020603050405020304" pitchFamily="18" charset="0"/>
              </a:rPr>
              <a:t>Ана Матијевић. стара 32 године, рођена у Крагујевцу, разведена, мајка једног детета, по занимању фризер, има стални посао, деснорука, православне вероисповести, живи са ћерком и ванбрачним супругом у Крагујевцу,   улица                                 ,  број телефона </a:t>
            </a:r>
            <a:endParaRPr lang="sr-Latn-RS" dirty="0">
              <a:effectLst/>
              <a:latin typeface="Times New Roman" panose="02020603050405020304" pitchFamily="18" charset="0"/>
              <a:ea typeface="Times New Roman" panose="02020603050405020304" pitchFamily="18" charset="0"/>
            </a:endParaRPr>
          </a:p>
          <a:p>
            <a:pPr marL="0" indent="0">
              <a:buNone/>
            </a:pPr>
            <a:endParaRPr lang="sr-Latn-RS" dirty="0">
              <a:latin typeface="Times New Roman" panose="02020603050405020304" pitchFamily="18" charset="0"/>
            </a:endParaRPr>
          </a:p>
          <a:p>
            <a:r>
              <a:rPr lang="sr-Cyrl-RS" b="1" dirty="0">
                <a:solidFill>
                  <a:srgbClr val="FF0000"/>
                </a:solidFill>
                <a:effectLst/>
                <a:latin typeface="Times New Roman" panose="02020603050405020304" pitchFamily="18" charset="0"/>
                <a:ea typeface="Times New Roman" panose="02020603050405020304" pitchFamily="18" charset="0"/>
              </a:rPr>
              <a:t>Прва психијатријска хоспитализација на Клиници за психијатрију</a:t>
            </a:r>
            <a:r>
              <a:rPr lang="sr-Cyrl-RS" dirty="0">
                <a:effectLst/>
                <a:latin typeface="Times New Roman" panose="02020603050405020304" pitchFamily="18" charset="0"/>
                <a:ea typeface="Times New Roman" panose="02020603050405020304" pitchFamily="18" charset="0"/>
              </a:rPr>
              <a:t>. Никада раније није психијатријски лечена. У нашу Клинику долази у пратњи комшинице, од своје куће. На левој  руци, у пределу ручног зглоба завој, даје податак о самоповређивању жилетом, после стресне ситуације. Одмах упућена у Ургентни Центар ради збрињавања повреде, са препоруком да се после тога јави на Клинику за психијатрију. После хируршког збрињавања повреде, реализован је пријем на болничко лечење.</a:t>
            </a:r>
          </a:p>
          <a:p>
            <a:endParaRPr lang="sr-Cyrl-RS" sz="1800" dirty="0">
              <a:latin typeface="Times New Roman" panose="02020603050405020304" pitchFamily="18" charset="0"/>
              <a:ea typeface="Times New Roman" panose="02020603050405020304" pitchFamily="18" charset="0"/>
            </a:endParaRPr>
          </a:p>
          <a:p>
            <a:pPr marL="0" marR="0" algn="just">
              <a:spcBef>
                <a:spcPts val="0"/>
              </a:spcBef>
              <a:spcAft>
                <a:spcPts val="0"/>
              </a:spcAft>
              <a:tabLst>
                <a:tab pos="1485900" algn="l"/>
              </a:tabLst>
            </a:pPr>
            <a:r>
              <a:rPr lang="sr-Cyrl-RS" sz="2400" b="1" dirty="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Главне тегобе</a:t>
            </a:r>
            <a:endParaRPr lang="en-US" sz="2400" b="1" dirty="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endParaRPr>
          </a:p>
          <a:p>
            <a:pPr marL="0" marR="0" indent="0" algn="just">
              <a:spcBef>
                <a:spcPts val="0"/>
              </a:spcBef>
              <a:spcAft>
                <a:spcPts val="0"/>
              </a:spcAft>
              <a:buNone/>
              <a:tabLst>
                <a:tab pos="1485900" algn="l"/>
              </a:tabLst>
            </a:pPr>
            <a:endParaRPr lang="sr-Cyrl-RS" sz="1800" dirty="0">
              <a:effectLst/>
              <a:latin typeface="Times New Roman" panose="02020603050405020304" pitchFamily="18" charset="0"/>
              <a:ea typeface="Times New Roman" panose="02020603050405020304" pitchFamily="18" charset="0"/>
            </a:endParaRPr>
          </a:p>
          <a:p>
            <a:pPr marL="0" marR="0" indent="0" algn="just">
              <a:spcBef>
                <a:spcPts val="0"/>
              </a:spcBef>
              <a:spcAft>
                <a:spcPts val="0"/>
              </a:spcAft>
              <a:buNone/>
              <a:tabLst>
                <a:tab pos="1485900" algn="l"/>
              </a:tabLst>
            </a:pPr>
            <a:r>
              <a:rPr lang="sr-Cyrl-RS" b="1" u="sng" dirty="0">
                <a:effectLst/>
                <a:latin typeface="Times New Roman" panose="02020603050405020304" pitchFamily="18" charset="0"/>
                <a:ea typeface="Times New Roman" panose="02020603050405020304" pitchFamily="18" charset="0"/>
              </a:rPr>
              <a:t>Напетост, несаница, нерасположење,  тешко се концентрише, бурније реагује на мали повод, узнемирена, лоше спава..</a:t>
            </a:r>
            <a:endParaRPr lang="en-US" sz="1800" dirty="0">
              <a:effectLst/>
              <a:latin typeface="Times New Roman" panose="02020603050405020304" pitchFamily="18" charset="0"/>
              <a:ea typeface="Times New Roman" panose="02020603050405020304" pitchFamily="18" charset="0"/>
            </a:endParaRPr>
          </a:p>
          <a:p>
            <a:endParaRPr lang="en-US" dirty="0"/>
          </a:p>
        </p:txBody>
      </p:sp>
      <p:sp>
        <p:nvSpPr>
          <p:cNvPr id="4" name="Flowchart: Process 3">
            <a:extLst>
              <a:ext uri="{FF2B5EF4-FFF2-40B4-BE49-F238E27FC236}">
                <a16:creationId xmlns:a16="http://schemas.microsoft.com/office/drawing/2014/main" id="{F230E1CC-C858-407C-9E4C-328FD861CDBF}"/>
              </a:ext>
            </a:extLst>
          </p:cNvPr>
          <p:cNvSpPr/>
          <p:nvPr/>
        </p:nvSpPr>
        <p:spPr>
          <a:xfrm>
            <a:off x="7887288" y="1083220"/>
            <a:ext cx="2264900" cy="211016"/>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lowchart: Process 6">
            <a:extLst>
              <a:ext uri="{FF2B5EF4-FFF2-40B4-BE49-F238E27FC236}">
                <a16:creationId xmlns:a16="http://schemas.microsoft.com/office/drawing/2014/main" id="{1B8ED58D-5FFF-4A96-AEBB-1BCC47B91638}"/>
              </a:ext>
            </a:extLst>
          </p:cNvPr>
          <p:cNvSpPr/>
          <p:nvPr/>
        </p:nvSpPr>
        <p:spPr>
          <a:xfrm>
            <a:off x="717451" y="295422"/>
            <a:ext cx="1702191" cy="211016"/>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Flowchart: Process 1">
            <a:extLst>
              <a:ext uri="{FF2B5EF4-FFF2-40B4-BE49-F238E27FC236}">
                <a16:creationId xmlns:a16="http://schemas.microsoft.com/office/drawing/2014/main" id="{F6381108-0685-4F42-8178-DB66809FE524}"/>
              </a:ext>
            </a:extLst>
          </p:cNvPr>
          <p:cNvSpPr/>
          <p:nvPr/>
        </p:nvSpPr>
        <p:spPr>
          <a:xfrm>
            <a:off x="4101906" y="1083220"/>
            <a:ext cx="2014024" cy="211016"/>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1068996"/>
      </p:ext>
    </p:extLst>
  </p:cSld>
  <p:clrMapOvr>
    <a:masterClrMapping/>
  </p:clrMapOvr>
  <mc:AlternateContent xmlns:mc="http://schemas.openxmlformats.org/markup-compatibility/2006" xmlns:p14="http://schemas.microsoft.com/office/powerpoint/2010/main">
    <mc:Choice Requires="p14">
      <p:transition spd="slow" p14:dur="2000" advTm="64105"/>
    </mc:Choice>
    <mc:Fallback xmlns="">
      <p:transition spd="slow" advTm="64105"/>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2F91D86-E405-4929-A572-1CEF19D6F9BC}"/>
              </a:ext>
            </a:extLst>
          </p:cNvPr>
          <p:cNvSpPr>
            <a:spLocks noGrp="1"/>
          </p:cNvSpPr>
          <p:nvPr>
            <p:ph idx="1"/>
          </p:nvPr>
        </p:nvSpPr>
        <p:spPr>
          <a:xfrm>
            <a:off x="323557" y="309488"/>
            <a:ext cx="11648703" cy="6176371"/>
          </a:xfrm>
        </p:spPr>
        <p:txBody>
          <a:bodyPr/>
          <a:lstStyle/>
          <a:p>
            <a:pPr marL="0" marR="0" algn="just">
              <a:spcBef>
                <a:spcPts val="0"/>
              </a:spcBef>
              <a:spcAft>
                <a:spcPts val="0"/>
              </a:spcAft>
              <a:tabLst>
                <a:tab pos="1485900" algn="l"/>
              </a:tabLst>
            </a:pPr>
            <a:r>
              <a:rPr lang="sr-Cyrl-RS" sz="2400" b="1" dirty="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Садашња болест</a:t>
            </a:r>
          </a:p>
          <a:p>
            <a:pPr marL="0" marR="0" algn="just">
              <a:spcBef>
                <a:spcPts val="0"/>
              </a:spcBef>
              <a:spcAft>
                <a:spcPts val="0"/>
              </a:spcAft>
              <a:tabLst>
                <a:tab pos="1485900" algn="l"/>
              </a:tabLst>
            </a:pPr>
            <a:endParaRPr lang="sr-Cyrl-RS" sz="1800" b="1" dirty="0">
              <a:latin typeface="Times New Roman" panose="02020603050405020304" pitchFamily="18" charset="0"/>
              <a:ea typeface="Times New Roman" panose="02020603050405020304" pitchFamily="18" charset="0"/>
            </a:endParaRPr>
          </a:p>
          <a:p>
            <a:pPr marL="0" marR="0" indent="0" algn="just">
              <a:spcBef>
                <a:spcPts val="0"/>
              </a:spcBef>
              <a:spcAft>
                <a:spcPts val="0"/>
              </a:spcAft>
              <a:buNone/>
              <a:tabLst>
                <a:tab pos="1485900" algn="l"/>
              </a:tabLst>
            </a:pPr>
            <a:endParaRPr lang="sr-Cyrl-RS" sz="1800" dirty="0">
              <a:latin typeface="Times New Roman" panose="02020603050405020304" pitchFamily="18" charset="0"/>
              <a:ea typeface="Times New Roman" panose="02020603050405020304" pitchFamily="18" charset="0"/>
            </a:endParaRPr>
          </a:p>
          <a:p>
            <a:pPr marL="0" indent="0" algn="just">
              <a:spcBef>
                <a:spcPts val="0"/>
              </a:spcBef>
              <a:buNone/>
              <a:tabLst>
                <a:tab pos="1485900" algn="l"/>
              </a:tabLst>
            </a:pPr>
            <a:r>
              <a:rPr lang="sr-Cyrl-RS" dirty="0">
                <a:effectLst/>
                <a:latin typeface="Times New Roman" panose="02020603050405020304" pitchFamily="18" charset="0"/>
                <a:ea typeface="Times New Roman" panose="02020603050405020304" pitchFamily="18" charset="0"/>
              </a:rPr>
              <a:t>Из разговора са пацијенткињом као и њеном комшиницом која даје хетероанамнестике податке сазнајемо да п</a:t>
            </a:r>
            <a:r>
              <a:rPr lang="sr-Cyrl-RS" dirty="0">
                <a:latin typeface="Times New Roman" panose="02020603050405020304" pitchFamily="18" charset="0"/>
                <a:ea typeface="Times New Roman" panose="02020603050405020304" pitchFamily="18" charset="0"/>
              </a:rPr>
              <a:t>ацијенткиња никада раније није психијатријски лечена. Даје податак да је као млађа особа , у два наврата, у својој 19-ој години, после раскида емотивних веза </a:t>
            </a:r>
            <a:r>
              <a:rPr lang="sr-Cyrl-RS" b="1" dirty="0">
                <a:latin typeface="Times New Roman" panose="02020603050405020304" pitchFamily="18" charset="0"/>
                <a:ea typeface="Times New Roman" panose="02020603050405020304" pitchFamily="18" charset="0"/>
              </a:rPr>
              <a:t>попила већу количину седатива</a:t>
            </a:r>
            <a:r>
              <a:rPr lang="sr-Cyrl-RS" dirty="0">
                <a:latin typeface="Times New Roman" panose="02020603050405020304" pitchFamily="18" charset="0"/>
                <a:ea typeface="Times New Roman" panose="02020603050405020304" pitchFamily="18" charset="0"/>
              </a:rPr>
              <a:t>, али тада се није обраћала психијатру. </a:t>
            </a:r>
            <a:endParaRPr lang="en-US" dirty="0">
              <a:latin typeface="Times New Roman" panose="02020603050405020304" pitchFamily="18" charset="0"/>
              <a:ea typeface="Times New Roman" panose="02020603050405020304" pitchFamily="18" charset="0"/>
            </a:endParaRPr>
          </a:p>
          <a:p>
            <a:pPr marL="0" indent="0" algn="just">
              <a:spcBef>
                <a:spcPts val="0"/>
              </a:spcBef>
              <a:buNone/>
              <a:tabLst>
                <a:tab pos="1485900" algn="l"/>
              </a:tabLst>
            </a:pPr>
            <a:r>
              <a:rPr lang="sr-Cyrl-RS" dirty="0">
                <a:effectLst/>
                <a:latin typeface="Times New Roman" panose="02020603050405020304" pitchFamily="18" charset="0"/>
                <a:ea typeface="Times New Roman" panose="02020603050405020304" pitchFamily="18" charset="0"/>
              </a:rPr>
              <a:t>Актуелне тегобе код пацијенткиње се појављују </a:t>
            </a:r>
            <a:r>
              <a:rPr lang="sr-Cyrl-RS" b="1" dirty="0">
                <a:effectLst/>
                <a:latin typeface="Times New Roman" panose="02020603050405020304" pitchFamily="18" charset="0"/>
                <a:ea typeface="Times New Roman" panose="02020603050405020304" pitchFamily="18" charset="0"/>
              </a:rPr>
              <a:t>пре око месец дана</a:t>
            </a:r>
            <a:r>
              <a:rPr lang="sr-Cyrl-RS" dirty="0">
                <a:effectLst/>
                <a:latin typeface="Times New Roman" panose="02020603050405020304" pitchFamily="18" charset="0"/>
                <a:ea typeface="Times New Roman" panose="02020603050405020304" pitchFamily="18" charset="0"/>
              </a:rPr>
              <a:t>, од када је у стресу због проблема са ванбрачним супругом када је у његовом мобилном телефону открила поруке које су је узнемириле. Истиче да је у питању неверство супруга, што не може да поднесе. На дан пријема , супруг је напустио брачну заједницу, одселио се из стана, после чега је покушала </a:t>
            </a:r>
            <a:r>
              <a:rPr lang="sr-Cyrl-RS" b="1" dirty="0">
                <a:effectLst/>
                <a:latin typeface="Times New Roman" panose="02020603050405020304" pitchFamily="18" charset="0"/>
                <a:ea typeface="Times New Roman" panose="02020603050405020304" pitchFamily="18" charset="0"/>
              </a:rPr>
              <a:t>да пререже вене на левој руци жилетом</a:t>
            </a:r>
            <a:r>
              <a:rPr lang="sr-Cyrl-RS" dirty="0">
                <a:effectLst/>
                <a:latin typeface="Times New Roman" panose="02020603050405020304" pitchFamily="18" charset="0"/>
                <a:ea typeface="Times New Roman" panose="02020603050405020304" pitchFamily="18" charset="0"/>
              </a:rPr>
              <a:t>. То се догодило у стану, у присуству њене дванаестогодишње ћерке, која је видевши шта се догодило , позвала комшиницу да помогне њеној мајци. </a:t>
            </a:r>
          </a:p>
          <a:p>
            <a:pPr marL="0" indent="0" algn="just">
              <a:spcBef>
                <a:spcPts val="0"/>
              </a:spcBef>
              <a:buNone/>
              <a:tabLst>
                <a:tab pos="1485900" algn="l"/>
              </a:tabLst>
            </a:pPr>
            <a:endParaRPr lang="sr-Cyrl-RS" sz="1800" dirty="0">
              <a:latin typeface="Times New Roman" panose="02020603050405020304" pitchFamily="18" charset="0"/>
              <a:ea typeface="Times New Roman" panose="02020603050405020304" pitchFamily="18" charset="0"/>
            </a:endParaRPr>
          </a:p>
          <a:p>
            <a:pPr marL="0" indent="0" algn="just">
              <a:spcBef>
                <a:spcPts val="0"/>
              </a:spcBef>
              <a:buNone/>
              <a:tabLst>
                <a:tab pos="1485900" algn="l"/>
              </a:tabLst>
            </a:pPr>
            <a:endParaRPr lang="sr-Cyrl-RS" sz="1800" dirty="0">
              <a:effectLst/>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2268920186"/>
      </p:ext>
    </p:extLst>
  </p:cSld>
  <p:clrMapOvr>
    <a:masterClrMapping/>
  </p:clrMapOvr>
  <mc:AlternateContent xmlns:mc="http://schemas.openxmlformats.org/markup-compatibility/2006" xmlns:p14="http://schemas.microsoft.com/office/powerpoint/2010/main">
    <mc:Choice Requires="p14">
      <p:transition spd="slow" p14:dur="2000" advTm="55826"/>
    </mc:Choice>
    <mc:Fallback xmlns="">
      <p:transition spd="slow" advTm="55826"/>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1743171-4618-4318-883C-9B9BCA6EF37B}"/>
              </a:ext>
            </a:extLst>
          </p:cNvPr>
          <p:cNvSpPr>
            <a:spLocks noGrp="1"/>
          </p:cNvSpPr>
          <p:nvPr>
            <p:ph idx="1"/>
          </p:nvPr>
        </p:nvSpPr>
        <p:spPr>
          <a:xfrm>
            <a:off x="281354" y="168812"/>
            <a:ext cx="11507372" cy="6189785"/>
          </a:xfrm>
        </p:spPr>
        <p:txBody>
          <a:bodyPr>
            <a:normAutofit/>
          </a:bodyPr>
          <a:lstStyle/>
          <a:p>
            <a:r>
              <a:rPr lang="sr-Cyrl-RS" dirty="0">
                <a:effectLst/>
                <a:latin typeface="Times New Roman" panose="02020603050405020304" pitchFamily="18" charset="0"/>
                <a:ea typeface="Times New Roman" panose="02020603050405020304" pitchFamily="18" charset="0"/>
              </a:rPr>
              <a:t>Појашњава да је пре три године, после краће емотивне везе са ванбрачним супругом, донела одлуку да са њим заснује ванбрачну заједницу. Од тада, па до дана пријема у болницу живели су у стану који је у њеном личном власништву. Са њима у породичној заједници живела је и њена дванаестогодишња ћерка из првог брака. Даље, каже да је  ванбрачни супруг све време био јако емотивно везан за њу, поклањао јој је пажњу, помагао је у обављању кућних послова, имао је веома коректан однос са њеном ћерком . Никада није посумњала у његову верност, до пре месец дана, када јој је деловао одсутно и незаинтересовано, због чега је у једном моменту узела његов телефон и пронашла поруке које су је узнемириле. </a:t>
            </a:r>
            <a:endParaRPr lang="en-US" dirty="0">
              <a:effectLst/>
              <a:latin typeface="Times New Roman" panose="02020603050405020304" pitchFamily="18" charset="0"/>
              <a:ea typeface="Times New Roman" panose="02020603050405020304" pitchFamily="18" charset="0"/>
            </a:endParaRPr>
          </a:p>
          <a:p>
            <a:endParaRPr lang="sr-Cyrl-RS" dirty="0"/>
          </a:p>
          <a:p>
            <a:r>
              <a:rPr lang="sr-Cyrl-RS" dirty="0">
                <a:effectLst/>
                <a:latin typeface="Times New Roman" panose="02020603050405020304" pitchFamily="18" charset="0"/>
                <a:ea typeface="Times New Roman" panose="02020603050405020304" pitchFamily="18" charset="0"/>
              </a:rPr>
              <a:t>Свакодневно су били у конфликту, брачним свађама често је присуствовала њена малолетна ћерка. У једној таквој ситуацији, каже да је пред својом ћерком супругу ударила шамар, који он није узвратио. Наводи и то, да је супруг у току њиховог заједничког живота имао повремено примедбе на њено облачење које је сматрао ,,провокативним,, на њене изласке са пријатељима, који су се дешавали викендом , некада до касно у ноћ и на то што је у таквим ситуацијама конзумирала алкохол. Дешавало се да јој супруг пребацује да му смета њена потреба да ,,увек буде у центру пажње,,.</a:t>
            </a:r>
            <a:endParaRPr lang="en-US" dirty="0">
              <a:effectLst/>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505544706"/>
      </p:ext>
    </p:extLst>
  </p:cSld>
  <p:clrMapOvr>
    <a:masterClrMapping/>
  </p:clrMapOvr>
  <mc:AlternateContent xmlns:mc="http://schemas.openxmlformats.org/markup-compatibility/2006" xmlns:p14="http://schemas.microsoft.com/office/powerpoint/2010/main">
    <mc:Choice Requires="p14">
      <p:transition spd="slow" p14:dur="2000" advTm="81953"/>
    </mc:Choice>
    <mc:Fallback xmlns="">
      <p:transition spd="slow" advTm="81953"/>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E3581F-790F-45BD-927C-3AE50F9A76F4}"/>
              </a:ext>
            </a:extLst>
          </p:cNvPr>
          <p:cNvSpPr>
            <a:spLocks noGrp="1"/>
          </p:cNvSpPr>
          <p:nvPr>
            <p:ph idx="1"/>
          </p:nvPr>
        </p:nvSpPr>
        <p:spPr>
          <a:xfrm>
            <a:off x="351692" y="182880"/>
            <a:ext cx="10986868" cy="6065519"/>
          </a:xfrm>
        </p:spPr>
        <p:txBody>
          <a:bodyPr/>
          <a:lstStyle/>
          <a:p>
            <a:r>
              <a:rPr lang="sr-Cyrl-RS" dirty="0">
                <a:effectLst/>
                <a:latin typeface="Times New Roman" panose="02020603050405020304" pitchFamily="18" charset="0"/>
                <a:ea typeface="Times New Roman" panose="02020603050405020304" pitchFamily="18" charset="0"/>
              </a:rPr>
              <a:t>На дан пријема , када је дошла кући са посла , затекла је супруга да пакује своје ствари, и када га је питала зашто то ради, рекао је да одлази из куће. Дошло је до расправе, супруг је врло брзо напустио стан, покушала је да га спрећи да изађе из стана, али није успела. Када је изашао из куће</a:t>
            </a:r>
            <a:r>
              <a:rPr lang="sr-Cyrl-RS" b="1" dirty="0">
                <a:effectLst/>
                <a:latin typeface="Times New Roman" panose="02020603050405020304" pitchFamily="18" charset="0"/>
                <a:ea typeface="Times New Roman" panose="02020603050405020304" pitchFamily="18" charset="0"/>
              </a:rPr>
              <a:t>, осетила је велику напетост, узнемиреност и у једном моменту је узела жилет да пресече вене.</a:t>
            </a:r>
            <a:r>
              <a:rPr lang="sr-Cyrl-RS" dirty="0">
                <a:effectLst/>
                <a:latin typeface="Times New Roman" panose="02020603050405020304" pitchFamily="18" charset="0"/>
                <a:ea typeface="Times New Roman" panose="02020603050405020304" pitchFamily="18" charset="0"/>
              </a:rPr>
              <a:t> То је видела њена малолетна ћерка, која је одмах позвала комшиницу која живи на истом спрату, која је доводи у болницу.</a:t>
            </a:r>
            <a:endParaRPr lang="en-US" dirty="0">
              <a:effectLst/>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3058335686"/>
      </p:ext>
    </p:extLst>
  </p:cSld>
  <p:clrMapOvr>
    <a:masterClrMapping/>
  </p:clrMapOvr>
  <mc:AlternateContent xmlns:mc="http://schemas.openxmlformats.org/markup-compatibility/2006" xmlns:p14="http://schemas.microsoft.com/office/powerpoint/2010/main">
    <mc:Choice Requires="p14">
      <p:transition spd="slow" p14:dur="2000" advTm="39351"/>
    </mc:Choice>
    <mc:Fallback xmlns="">
      <p:transition spd="slow" advTm="39351"/>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FB44D84-1205-4518-AB60-A2443294DF09}"/>
              </a:ext>
            </a:extLst>
          </p:cNvPr>
          <p:cNvSpPr>
            <a:spLocks noGrp="1"/>
          </p:cNvSpPr>
          <p:nvPr>
            <p:ph idx="1"/>
          </p:nvPr>
        </p:nvSpPr>
        <p:spPr>
          <a:xfrm>
            <a:off x="287386" y="167847"/>
            <a:ext cx="11543543" cy="6443968"/>
          </a:xfrm>
        </p:spPr>
        <p:txBody>
          <a:bodyPr>
            <a:normAutofit fontScale="92500" lnSpcReduction="10000"/>
          </a:bodyPr>
          <a:lstStyle/>
          <a:p>
            <a:r>
              <a:rPr lang="sr-Cyrl-RS" sz="2400" b="1" dirty="0">
                <a:solidFill>
                  <a:srgbClr val="FF0000"/>
                </a:solidFill>
              </a:rPr>
              <a:t>Лична анамнеза:</a:t>
            </a:r>
          </a:p>
          <a:p>
            <a:endParaRPr lang="sr-Cyrl-RS" dirty="0"/>
          </a:p>
          <a:p>
            <a:pPr marL="0" marR="0">
              <a:spcBef>
                <a:spcPts val="0"/>
              </a:spcBef>
              <a:spcAft>
                <a:spcPts val="0"/>
              </a:spcAft>
            </a:pPr>
            <a:r>
              <a:rPr lang="sr-Cyrl-RS" sz="1800" dirty="0">
                <a:effectLst/>
                <a:latin typeface="Times New Roman" panose="02020603050405020304" pitchFamily="18" charset="0"/>
                <a:ea typeface="Times New Roman" panose="02020603050405020304" pitchFamily="18" charset="0"/>
              </a:rPr>
              <a:t>А. М.                    </a:t>
            </a:r>
            <a:r>
              <a:rPr lang="sr-Cyrl-RS" dirty="0">
                <a:effectLst/>
                <a:latin typeface="Times New Roman" panose="02020603050405020304" pitchFamily="18" charset="0"/>
                <a:ea typeface="Times New Roman" panose="02020603050405020304" pitchFamily="18" charset="0"/>
              </a:rPr>
              <a:t>је одрасла у некомплетној породици, родитељи су се развели када је била на узрасту од три године. После развода родитеља , наставила је да живи са мајком, имала је честе контакте са оцем. Трудноћа , порођај мајке и рани психомоторни развој протекли су уредно. Једино је дете својих родитеља, у предшколском узрасту више привржена мајци. Себе описује као весело и дружељубиво дете у предшколском периоду. На време полази у Основну школу, коју завршава у предвиђеном року са добрим успехом. Наводи да није била заинтересована за учење и да је у школи постизала солидне резултате захваљујући ,,својој интелигенцији,,. Имала је пуно другова и другаривца, у сваком друштву каже да је била ,,главна,, најчешће омиљена, али дешавало се да је нека деца нису нарочито волела, тако да је повремено била у сукобу са неким вршњацима. Не би могла да издвоји најбољу другарицу или најбољег друга у том периоду, каже да су се по том питању ,, стави мењале,,.</a:t>
            </a:r>
            <a:endParaRPr lang="en-US" dirty="0">
              <a:effectLst/>
              <a:latin typeface="Times New Roman" panose="02020603050405020304" pitchFamily="18" charset="0"/>
              <a:ea typeface="Times New Roman" panose="02020603050405020304" pitchFamily="18" charset="0"/>
            </a:endParaRPr>
          </a:p>
          <a:p>
            <a:pPr marL="0" marR="0" indent="0">
              <a:spcBef>
                <a:spcPts val="0"/>
              </a:spcBef>
              <a:spcAft>
                <a:spcPts val="0"/>
              </a:spcAft>
              <a:buNone/>
            </a:pPr>
            <a:r>
              <a:rPr lang="sr-Cyrl-RS" dirty="0">
                <a:effectLst/>
                <a:latin typeface="Times New Roman" panose="02020603050405020304" pitchFamily="18" charset="0"/>
                <a:ea typeface="Times New Roman" panose="02020603050405020304" pitchFamily="18" charset="0"/>
              </a:rPr>
              <a:t>После основне школе, завршава трогодишњу средњу школу и стиче диплому фризера.Током школовања постиже и даље добар успех, али је у два наврата, због неуредног посећивања наставе кажњавана смањењем оцене из владања. Истиче да је се у средњој школи истицала од других због свог атрактивног и модерног изгледа и да је то вероватно сметало девојкама, због чега се више дружила са момцима. Даље, наводи да су се момци често у њу заљубљивали , што је њој тада било забавно. После завршетка средње школе веома брзо добија посао. Променила је пет радних места у струци, а као разлог наводи некоректно понашање послодаваца према њој.</a:t>
            </a:r>
            <a:endParaRPr lang="en-US" dirty="0">
              <a:effectLst/>
              <a:latin typeface="Times New Roman" panose="02020603050405020304" pitchFamily="18" charset="0"/>
              <a:ea typeface="Times New Roman" panose="02020603050405020304" pitchFamily="18" charset="0"/>
            </a:endParaRPr>
          </a:p>
          <a:p>
            <a:endParaRPr lang="en-US" dirty="0"/>
          </a:p>
        </p:txBody>
      </p:sp>
      <p:sp>
        <p:nvSpPr>
          <p:cNvPr id="5" name="Flowchart: Process 4">
            <a:extLst>
              <a:ext uri="{FF2B5EF4-FFF2-40B4-BE49-F238E27FC236}">
                <a16:creationId xmlns:a16="http://schemas.microsoft.com/office/drawing/2014/main" id="{1F9C0D1A-1AF4-4FE8-AE38-6DE7E0B80555}"/>
              </a:ext>
            </a:extLst>
          </p:cNvPr>
          <p:cNvSpPr/>
          <p:nvPr/>
        </p:nvSpPr>
        <p:spPr>
          <a:xfrm>
            <a:off x="287386" y="1069145"/>
            <a:ext cx="1864971" cy="25321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02933714"/>
      </p:ext>
    </p:extLst>
  </p:cSld>
  <p:clrMapOvr>
    <a:masterClrMapping/>
  </p:clrMapOvr>
  <mc:AlternateContent xmlns:mc="http://schemas.openxmlformats.org/markup-compatibility/2006" xmlns:p14="http://schemas.microsoft.com/office/powerpoint/2010/main">
    <mc:Choice Requires="p14">
      <p:transition spd="slow" p14:dur="2000" advTm="109335"/>
    </mc:Choice>
    <mc:Fallback xmlns="">
      <p:transition spd="slow" advTm="109335"/>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FB7CF35-9123-4117-9213-EA684C4CC06F}"/>
              </a:ext>
            </a:extLst>
          </p:cNvPr>
          <p:cNvSpPr>
            <a:spLocks noGrp="1"/>
          </p:cNvSpPr>
          <p:nvPr>
            <p:ph idx="1"/>
          </p:nvPr>
        </p:nvSpPr>
        <p:spPr>
          <a:xfrm>
            <a:off x="239150" y="182879"/>
            <a:ext cx="11704321" cy="5627078"/>
          </a:xfrm>
        </p:spPr>
        <p:txBody>
          <a:bodyPr>
            <a:normAutofit/>
          </a:bodyPr>
          <a:lstStyle/>
          <a:p>
            <a:r>
              <a:rPr lang="sr-Cyrl-RS" sz="2000" dirty="0">
                <a:effectLst/>
                <a:latin typeface="Times New Roman" panose="02020603050405020304" pitchFamily="18" charset="0"/>
                <a:ea typeface="Times New Roman" panose="02020603050405020304" pitchFamily="18" charset="0"/>
              </a:rPr>
              <a:t>Прву емотивну везу, у којој је имала и прво сексуално искуство остварила је у 17-ој години живота. Наводи да је та веза трајала неколико месеци, да се радило о пет годину старијем момку, који је веома брзо престао да јој буде занимљив. Иза тога, до своје двадесете године имала је пар емотивних веза, које описује као ,,површне и безначајне,,. После три месеца забављања, у својој 20-ој години заснива брак у којем добија ћерку. Брачна заједница је раскинута после четири године и као разлог развода наводи љубомору бившег супруга. Иза тога, повремено има емотивне везе, да би у својој 29-ој години засновамла ванбрачну заједницу, која је из наведених разлога раскинута на дан њеног пријема у болницу.</a:t>
            </a:r>
          </a:p>
          <a:p>
            <a:r>
              <a:rPr lang="sr-Cyrl-RS" sz="2000" dirty="0">
                <a:effectLst/>
                <a:latin typeface="Times New Roman" panose="02020603050405020304" pitchFamily="18" charset="0"/>
                <a:ea typeface="Times New Roman" panose="02020603050405020304" pitchFamily="18" charset="0"/>
              </a:rPr>
              <a:t>Пацијентиња негира алергије на храну и лекове, као ни претходне операције, веће повреде и соматске болести. Пушач, конзумира око 20-так цигарета дневно, наводи да  повремени конзумира алкохолна пића. Негира конзумацију ПАС-ци.</a:t>
            </a:r>
            <a:endParaRPr lang="en-US" sz="2000" dirty="0">
              <a:effectLst/>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531161897"/>
      </p:ext>
    </p:extLst>
  </p:cSld>
  <p:clrMapOvr>
    <a:masterClrMapping/>
  </p:clrMapOvr>
  <mc:AlternateContent xmlns:mc="http://schemas.openxmlformats.org/markup-compatibility/2006" xmlns:p14="http://schemas.microsoft.com/office/powerpoint/2010/main">
    <mc:Choice Requires="p14">
      <p:transition spd="slow" p14:dur="2000" advTm="61735"/>
    </mc:Choice>
    <mc:Fallback xmlns="">
      <p:transition spd="slow" advTm="61735"/>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6229200-45F7-4B85-AA96-218441890966}"/>
              </a:ext>
            </a:extLst>
          </p:cNvPr>
          <p:cNvSpPr>
            <a:spLocks noGrp="1"/>
          </p:cNvSpPr>
          <p:nvPr>
            <p:ph idx="1"/>
          </p:nvPr>
        </p:nvSpPr>
        <p:spPr>
          <a:xfrm>
            <a:off x="281354" y="281354"/>
            <a:ext cx="9768499" cy="5967045"/>
          </a:xfrm>
        </p:spPr>
        <p:txBody>
          <a:bodyPr>
            <a:normAutofit/>
          </a:bodyPr>
          <a:lstStyle/>
          <a:p>
            <a:r>
              <a:rPr lang="ru-RU" sz="2400" b="1" dirty="0">
                <a:solidFill>
                  <a:srgbClr val="FF0000"/>
                </a:solidFill>
              </a:rPr>
              <a:t>Породична анамнеза: </a:t>
            </a:r>
          </a:p>
          <a:p>
            <a:r>
              <a:rPr lang="ru-RU" dirty="0"/>
              <a:t>Нема доступних података о наследним болестима, соматским, нити менталним, као ни о реализованим суицидима и хомицидима у породици.</a:t>
            </a:r>
          </a:p>
          <a:p>
            <a:r>
              <a:rPr lang="ru-RU" sz="2400" b="1" dirty="0">
                <a:solidFill>
                  <a:srgbClr val="FF0000"/>
                </a:solidFill>
              </a:rPr>
              <a:t>Соматски налаз: </a:t>
            </a:r>
          </a:p>
          <a:p>
            <a:r>
              <a:rPr lang="ru-RU" dirty="0"/>
              <a:t>Глава и врат су покретни у свим правцима, без патолошких промена. Дисање везикуларно, дисајни шумови јасни и без патолошких звукова и феномена. Срчана радња ритмична, тонови јасни. Трбух мек, респираторно покретан и болно неосетљив на површну и дубоку палпацију. Екстремитети покретни.</a:t>
            </a:r>
          </a:p>
          <a:p>
            <a:r>
              <a:rPr lang="ru-RU" sz="2400" b="1" dirty="0">
                <a:solidFill>
                  <a:srgbClr val="FF0000"/>
                </a:solidFill>
              </a:rPr>
              <a:t>Неуролошки налаз: </a:t>
            </a:r>
          </a:p>
          <a:p>
            <a:r>
              <a:rPr lang="ru-RU" dirty="0"/>
              <a:t>Кранијум без особености. Кранијални нерви без испада у функцији. На горњим и доњим екстремитетима без знакова латерализације. Рефлекси се изазивају обострано симетрично. Церебеларни и екстрапирамидални знаци негативни.</a:t>
            </a:r>
            <a:endParaRPr lang="en-US" dirty="0"/>
          </a:p>
        </p:txBody>
      </p:sp>
    </p:spTree>
    <p:extLst>
      <p:ext uri="{BB962C8B-B14F-4D97-AF65-F5344CB8AC3E}">
        <p14:creationId xmlns:p14="http://schemas.microsoft.com/office/powerpoint/2010/main" val="2555160007"/>
      </p:ext>
    </p:extLst>
  </p:cSld>
  <p:clrMapOvr>
    <a:masterClrMapping/>
  </p:clrMapOvr>
  <mc:AlternateContent xmlns:mc="http://schemas.openxmlformats.org/markup-compatibility/2006" xmlns:p14="http://schemas.microsoft.com/office/powerpoint/2010/main">
    <mc:Choice Requires="p14">
      <p:transition spd="slow" p14:dur="2000" advTm="49397"/>
    </mc:Choice>
    <mc:Fallback xmlns="">
      <p:transition spd="slow" advTm="49397"/>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25751D2-B4B6-4E5D-AAEC-2EC44E3FB1AA}"/>
              </a:ext>
            </a:extLst>
          </p:cNvPr>
          <p:cNvSpPr>
            <a:spLocks noGrp="1"/>
          </p:cNvSpPr>
          <p:nvPr>
            <p:ph idx="1"/>
          </p:nvPr>
        </p:nvSpPr>
        <p:spPr>
          <a:xfrm>
            <a:off x="239151" y="182880"/>
            <a:ext cx="11338559" cy="6260123"/>
          </a:xfrm>
        </p:spPr>
        <p:txBody>
          <a:bodyPr>
            <a:normAutofit lnSpcReduction="10000"/>
          </a:bodyPr>
          <a:lstStyle/>
          <a:p>
            <a:pPr marL="0" marR="0" algn="just">
              <a:spcBef>
                <a:spcPts val="0"/>
              </a:spcBef>
              <a:spcAft>
                <a:spcPts val="0"/>
              </a:spcAft>
            </a:pPr>
            <a:r>
              <a:rPr lang="sr-Cyrl-RS" sz="2400" b="1" dirty="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Психички статус: </a:t>
            </a:r>
          </a:p>
          <a:p>
            <a:pPr marL="0" marR="0" algn="just">
              <a:spcBef>
                <a:spcPts val="0"/>
              </a:spcBef>
              <a:spcAft>
                <a:spcPts val="0"/>
              </a:spcAft>
            </a:pPr>
            <a:endParaRPr lang="sr-Cyrl-RS" sz="1800" dirty="0">
              <a:latin typeface="Times New Roman" panose="02020603050405020304" pitchFamily="18" charset="0"/>
              <a:ea typeface="Times New Roman" panose="02020603050405020304" pitchFamily="18" charset="0"/>
            </a:endParaRPr>
          </a:p>
          <a:p>
            <a:pPr marL="0" marR="0" algn="just">
              <a:spcBef>
                <a:spcPts val="0"/>
              </a:spcBef>
              <a:spcAft>
                <a:spcPts val="0"/>
              </a:spcAft>
            </a:pPr>
            <a:r>
              <a:rPr lang="sr-Cyrl-RS" dirty="0">
                <a:effectLst/>
                <a:latin typeface="Times New Roman" panose="02020603050405020304" pitchFamily="18" charset="0"/>
                <a:ea typeface="Times New Roman" panose="02020603050405020304" pitchFamily="18" charset="0"/>
              </a:rPr>
              <a:t>У време прегледа упадљивијег изгледа, држања и понашања (уплакана, у току разговора напета, атрактивна фризура, нашминкана, слободније обучена, упадљиво кратка сукња и врло високе потпетице). Вербални контакт успоставња, комуникација се одржава и продубљује, логично одговара на постављена питања. Региструје се извесна доза театралности у држању, говору и понашању. Утисак је да постоји тенденција да се саговорнику представи у социјално што прихватљивијем светлу. Дезинтеграциони феномени свести по типу деперсонализације, дереализације, трансформације личности или аутизма нису регистровани, као ни психопатологија у сфери опажања.</a:t>
            </a:r>
            <a:endParaRPr lang="en-US" dirty="0">
              <a:effectLst/>
              <a:latin typeface="Times New Roman" panose="02020603050405020304" pitchFamily="18" charset="0"/>
              <a:ea typeface="Times New Roman" panose="02020603050405020304" pitchFamily="18" charset="0"/>
            </a:endParaRPr>
          </a:p>
          <a:p>
            <a:pPr marL="0" marR="0" algn="just">
              <a:spcBef>
                <a:spcPts val="0"/>
              </a:spcBef>
              <a:spcAft>
                <a:spcPts val="0"/>
              </a:spcAft>
            </a:pPr>
            <a:r>
              <a:rPr lang="sr-Cyrl-RS" dirty="0">
                <a:effectLst/>
                <a:latin typeface="Times New Roman" panose="02020603050405020304" pitchFamily="18" charset="0"/>
                <a:ea typeface="Times New Roman" panose="02020603050405020304" pitchFamily="18" charset="0"/>
              </a:rPr>
              <a:t>Релативно добро одржава и преусмерава пажњу, а функција памћења је у целини очувана за догађаје из ближе и далеке прошлости. Не продукује поремећаје мишљења по садржају. Себе описује као вредну, комуникативну, углавном добро расположену особу, која не подноси ,,пораз,,. У емотивној сфери региструје се анксиозност код дела разговора који се односи на брачно-партнерски конфлик и субдепресивно расположење. Импунује као особа веома осетљива на критику, која се тешко суочава са животним ситуацијама у којима себе доживљава као ,,губитника,,. У вези са тим, праг за толеранцију фрустрације  је снижен. Интелектуални потенцијал је у оквирима просечног. Региструје се блажи пад у сфери вољно-нагонских динамизама. У време пријема достанцира се од суицидалних размишљања и изражава кајање због акта самоповређивања.</a:t>
            </a:r>
            <a:endParaRPr lang="en-US" dirty="0">
              <a:effectLst/>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3502375972"/>
      </p:ext>
    </p:extLst>
  </p:cSld>
  <p:clrMapOvr>
    <a:masterClrMapping/>
  </p:clrMapOvr>
  <mc:AlternateContent xmlns:mc="http://schemas.openxmlformats.org/markup-compatibility/2006" xmlns:p14="http://schemas.microsoft.com/office/powerpoint/2010/main">
    <mc:Choice Requires="p14">
      <p:transition spd="slow" p14:dur="2000" advTm="91234"/>
    </mc:Choice>
    <mc:Fallback xmlns="">
      <p:transition spd="slow" advTm="91234"/>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docProps/app.xml><?xml version="1.0" encoding="utf-8"?>
<Properties xmlns="http://schemas.openxmlformats.org/officeDocument/2006/extended-properties" xmlns:vt="http://schemas.openxmlformats.org/officeDocument/2006/docPropsVTypes">
  <Template>Damask</Template>
  <TotalTime>75</TotalTime>
  <Words>1542</Words>
  <Application>Microsoft Office PowerPoint</Application>
  <PresentationFormat>Widescreen</PresentationFormat>
  <Paragraphs>40</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Bookman Old Style</vt:lpstr>
      <vt:lpstr>Rockwell</vt:lpstr>
      <vt:lpstr>Times New Roman</vt:lpstr>
      <vt:lpstr>Damask</vt:lpstr>
      <vt:lpstr>Поремећаји личности и остали непсихотични поремећаји -вежбе- приказ случаја</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Поремећаји личности и остали непсихотични поремећаји -вежбе- приказ случаја</dc:title>
  <dc:creator>nmuric91@gmail.com</dc:creator>
  <cp:lastModifiedBy>nmuric91@gmail.com</cp:lastModifiedBy>
  <cp:revision>12</cp:revision>
  <dcterms:created xsi:type="dcterms:W3CDTF">2020-09-18T09:27:23Z</dcterms:created>
  <dcterms:modified xsi:type="dcterms:W3CDTF">2020-10-01T15:45:50Z</dcterms:modified>
</cp:coreProperties>
</file>